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72" r:id="rId11"/>
    <p:sldId id="265" r:id="rId12"/>
    <p:sldId id="266" r:id="rId13"/>
    <p:sldId id="267" r:id="rId14"/>
    <p:sldId id="268" r:id="rId15"/>
    <p:sldId id="269" r:id="rId16"/>
    <p:sldId id="270" r:id="rId17"/>
    <p:sldId id="274" r:id="rId18"/>
    <p:sldId id="273" r:id="rId19"/>
    <p:sldId id="271"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5C41EBF-5049-4870-966D-032EB629846B}" type="datetimeFigureOut">
              <a:rPr lang="en-GB" smtClean="0"/>
              <a:t>27/02/2015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AF1D96-9BD8-41CC-A6A5-71739E18673A}" type="slidenum">
              <a:rPr lang="en-GB" smtClean="0"/>
              <a:t>‹#›</a:t>
            </a:fld>
            <a:endParaRPr lang="en-GB"/>
          </a:p>
        </p:txBody>
      </p:sp>
    </p:spTree>
    <p:extLst>
      <p:ext uri="{BB962C8B-B14F-4D97-AF65-F5344CB8AC3E}">
        <p14:creationId xmlns:p14="http://schemas.microsoft.com/office/powerpoint/2010/main" val="4259629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C41EBF-5049-4870-966D-032EB629846B}" type="datetimeFigureOut">
              <a:rPr lang="en-GB" smtClean="0"/>
              <a:t>27/02/2015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AF1D96-9BD8-41CC-A6A5-71739E18673A}" type="slidenum">
              <a:rPr lang="en-GB" smtClean="0"/>
              <a:t>‹#›</a:t>
            </a:fld>
            <a:endParaRPr lang="en-GB"/>
          </a:p>
        </p:txBody>
      </p:sp>
    </p:spTree>
    <p:extLst>
      <p:ext uri="{BB962C8B-B14F-4D97-AF65-F5344CB8AC3E}">
        <p14:creationId xmlns:p14="http://schemas.microsoft.com/office/powerpoint/2010/main" val="1562374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C41EBF-5049-4870-966D-032EB629846B}" type="datetimeFigureOut">
              <a:rPr lang="en-GB" smtClean="0"/>
              <a:t>27/02/2015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AF1D96-9BD8-41CC-A6A5-71739E18673A}" type="slidenum">
              <a:rPr lang="en-GB" smtClean="0"/>
              <a:t>‹#›</a:t>
            </a:fld>
            <a:endParaRPr lang="en-GB"/>
          </a:p>
        </p:txBody>
      </p:sp>
    </p:spTree>
    <p:extLst>
      <p:ext uri="{BB962C8B-B14F-4D97-AF65-F5344CB8AC3E}">
        <p14:creationId xmlns:p14="http://schemas.microsoft.com/office/powerpoint/2010/main" val="213136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5C41EBF-5049-4870-966D-032EB629846B}" type="datetimeFigureOut">
              <a:rPr lang="en-GB" smtClean="0"/>
              <a:t>27/02/2015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AF1D96-9BD8-41CC-A6A5-71739E18673A}" type="slidenum">
              <a:rPr lang="en-GB" smtClean="0"/>
              <a:t>‹#›</a:t>
            </a:fld>
            <a:endParaRPr lang="en-GB"/>
          </a:p>
        </p:txBody>
      </p:sp>
    </p:spTree>
    <p:extLst>
      <p:ext uri="{BB962C8B-B14F-4D97-AF65-F5344CB8AC3E}">
        <p14:creationId xmlns:p14="http://schemas.microsoft.com/office/powerpoint/2010/main" val="2567338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5C41EBF-5049-4870-966D-032EB629846B}" type="datetimeFigureOut">
              <a:rPr lang="en-GB" smtClean="0"/>
              <a:t>27/02/2015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BAF1D96-9BD8-41CC-A6A5-71739E18673A}" type="slidenum">
              <a:rPr lang="en-GB" smtClean="0"/>
              <a:t>‹#›</a:t>
            </a:fld>
            <a:endParaRPr lang="en-GB"/>
          </a:p>
        </p:txBody>
      </p:sp>
    </p:spTree>
    <p:extLst>
      <p:ext uri="{BB962C8B-B14F-4D97-AF65-F5344CB8AC3E}">
        <p14:creationId xmlns:p14="http://schemas.microsoft.com/office/powerpoint/2010/main" val="4192336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5C41EBF-5049-4870-966D-032EB629846B}" type="datetimeFigureOut">
              <a:rPr lang="en-GB" smtClean="0"/>
              <a:t>27/02/2015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BAF1D96-9BD8-41CC-A6A5-71739E18673A}" type="slidenum">
              <a:rPr lang="en-GB" smtClean="0"/>
              <a:t>‹#›</a:t>
            </a:fld>
            <a:endParaRPr lang="en-GB"/>
          </a:p>
        </p:txBody>
      </p:sp>
    </p:spTree>
    <p:extLst>
      <p:ext uri="{BB962C8B-B14F-4D97-AF65-F5344CB8AC3E}">
        <p14:creationId xmlns:p14="http://schemas.microsoft.com/office/powerpoint/2010/main" val="1242833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C41EBF-5049-4870-966D-032EB629846B}" type="datetimeFigureOut">
              <a:rPr lang="en-GB" smtClean="0"/>
              <a:t>27/02/2015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BAF1D96-9BD8-41CC-A6A5-71739E18673A}" type="slidenum">
              <a:rPr lang="en-GB" smtClean="0"/>
              <a:t>‹#›</a:t>
            </a:fld>
            <a:endParaRPr lang="en-GB"/>
          </a:p>
        </p:txBody>
      </p:sp>
    </p:spTree>
    <p:extLst>
      <p:ext uri="{BB962C8B-B14F-4D97-AF65-F5344CB8AC3E}">
        <p14:creationId xmlns:p14="http://schemas.microsoft.com/office/powerpoint/2010/main" val="683855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41EBF-5049-4870-966D-032EB629846B}" type="datetimeFigureOut">
              <a:rPr lang="en-GB" smtClean="0"/>
              <a:t>27/02/2015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AF1D96-9BD8-41CC-A6A5-71739E18673A}" type="slidenum">
              <a:rPr lang="en-GB" smtClean="0"/>
              <a:t>‹#›</a:t>
            </a:fld>
            <a:endParaRPr lang="en-GB"/>
          </a:p>
        </p:txBody>
      </p:sp>
    </p:spTree>
    <p:extLst>
      <p:ext uri="{BB962C8B-B14F-4D97-AF65-F5344CB8AC3E}">
        <p14:creationId xmlns:p14="http://schemas.microsoft.com/office/powerpoint/2010/main" val="1298238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41EBF-5049-4870-966D-032EB629846B}" type="datetimeFigureOut">
              <a:rPr lang="en-GB" smtClean="0"/>
              <a:t>27/02/2015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AF1D96-9BD8-41CC-A6A5-71739E18673A}" type="slidenum">
              <a:rPr lang="en-GB" smtClean="0"/>
              <a:t>‹#›</a:t>
            </a:fld>
            <a:endParaRPr lang="en-GB"/>
          </a:p>
        </p:txBody>
      </p:sp>
    </p:spTree>
    <p:extLst>
      <p:ext uri="{BB962C8B-B14F-4D97-AF65-F5344CB8AC3E}">
        <p14:creationId xmlns:p14="http://schemas.microsoft.com/office/powerpoint/2010/main" val="2373362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C41EBF-5049-4870-966D-032EB629846B}" type="datetimeFigureOut">
              <a:rPr lang="en-GB" smtClean="0"/>
              <a:t>27/02/2015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AF1D96-9BD8-41CC-A6A5-71739E18673A}" type="slidenum">
              <a:rPr lang="en-GB" smtClean="0"/>
              <a:t>‹#›</a:t>
            </a:fld>
            <a:endParaRPr lang="en-GB"/>
          </a:p>
        </p:txBody>
      </p:sp>
    </p:spTree>
    <p:extLst>
      <p:ext uri="{BB962C8B-B14F-4D97-AF65-F5344CB8AC3E}">
        <p14:creationId xmlns:p14="http://schemas.microsoft.com/office/powerpoint/2010/main" val="1399153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C41EBF-5049-4870-966D-032EB629846B}" type="datetimeFigureOut">
              <a:rPr lang="en-GB" smtClean="0"/>
              <a:t>27/02/2015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AF1D96-9BD8-41CC-A6A5-71739E18673A}" type="slidenum">
              <a:rPr lang="en-GB" smtClean="0"/>
              <a:t>‹#›</a:t>
            </a:fld>
            <a:endParaRPr lang="en-GB"/>
          </a:p>
        </p:txBody>
      </p:sp>
    </p:spTree>
    <p:extLst>
      <p:ext uri="{BB962C8B-B14F-4D97-AF65-F5344CB8AC3E}">
        <p14:creationId xmlns:p14="http://schemas.microsoft.com/office/powerpoint/2010/main" val="3000262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41EBF-5049-4870-966D-032EB629846B}" type="datetimeFigureOut">
              <a:rPr lang="en-GB" smtClean="0"/>
              <a:t>27/02/2015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AF1D96-9BD8-41CC-A6A5-71739E18673A}" type="slidenum">
              <a:rPr lang="en-GB" smtClean="0"/>
              <a:t>‹#›</a:t>
            </a:fld>
            <a:endParaRPr lang="en-GB"/>
          </a:p>
        </p:txBody>
      </p:sp>
    </p:spTree>
    <p:extLst>
      <p:ext uri="{BB962C8B-B14F-4D97-AF65-F5344CB8AC3E}">
        <p14:creationId xmlns:p14="http://schemas.microsoft.com/office/powerpoint/2010/main" val="3574356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psychologytoday.tests.psychtests.com/take_test.php?idRegTest=1317"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moscovici.socialpsychology.or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Social influence in everyday life</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22852692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Syllabus</a:t>
            </a:r>
            <a:endParaRPr lang="en-GB" dirty="0"/>
          </a:p>
        </p:txBody>
      </p:sp>
      <p:sp>
        <p:nvSpPr>
          <p:cNvPr id="3" name="Content Placeholder 2"/>
          <p:cNvSpPr>
            <a:spLocks noGrp="1"/>
          </p:cNvSpPr>
          <p:nvPr>
            <p:ph idx="1"/>
          </p:nvPr>
        </p:nvSpPr>
        <p:spPr/>
        <p:txBody>
          <a:bodyPr/>
          <a:lstStyle/>
          <a:p>
            <a:r>
              <a:rPr lang="en-GB" dirty="0" smtClean="0"/>
              <a:t>Explanations of independent behaviour, including locus of control, how people resist pressures to conform and resist pressures to obey authority</a:t>
            </a:r>
          </a:p>
          <a:p>
            <a:r>
              <a:rPr lang="en-GB" dirty="0" smtClean="0"/>
              <a:t>How social influence research helps us to understand social change; the role of minority influence in social change</a:t>
            </a:r>
            <a:endParaRPr lang="en-GB" dirty="0"/>
          </a:p>
        </p:txBody>
      </p:sp>
    </p:spTree>
    <p:extLst>
      <p:ext uri="{BB962C8B-B14F-4D97-AF65-F5344CB8AC3E}">
        <p14:creationId xmlns:p14="http://schemas.microsoft.com/office/powerpoint/2010/main" val="22017872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locus of control</a:t>
            </a:r>
            <a:endParaRPr lang="en-GB" dirty="0"/>
          </a:p>
        </p:txBody>
      </p:sp>
      <p:sp>
        <p:nvSpPr>
          <p:cNvPr id="5" name="Content Placeholder 4"/>
          <p:cNvSpPr>
            <a:spLocks noGrp="1"/>
          </p:cNvSpPr>
          <p:nvPr>
            <p:ph idx="1"/>
          </p:nvPr>
        </p:nvSpPr>
        <p:spPr/>
        <p:txBody>
          <a:bodyPr>
            <a:normAutofit/>
          </a:bodyPr>
          <a:lstStyle/>
          <a:p>
            <a:pPr fontAlgn="ctr"/>
            <a:r>
              <a:rPr lang="en-GB" dirty="0" smtClean="0"/>
              <a:t>"</a:t>
            </a:r>
            <a:r>
              <a:rPr lang="en-GB" dirty="0"/>
              <a:t>A locus of control orientation is a belief about whether the outcomes of our actions are contingent on what we do (internal control orientation) or on events outside our personal control (external control orientation)." (Zimbardo, </a:t>
            </a:r>
            <a:r>
              <a:rPr lang="en-GB" dirty="0" smtClean="0"/>
              <a:t>1985)</a:t>
            </a:r>
            <a:endParaRPr lang="en-GB" dirty="0"/>
          </a:p>
          <a:p>
            <a:r>
              <a:rPr lang="en-GB" dirty="0" smtClean="0">
                <a:hlinkClick r:id="rId2"/>
              </a:rPr>
              <a:t>Take a test</a:t>
            </a:r>
            <a:endParaRPr lang="en-GB" dirty="0"/>
          </a:p>
        </p:txBody>
      </p:sp>
    </p:spTree>
    <p:extLst>
      <p:ext uri="{BB962C8B-B14F-4D97-AF65-F5344CB8AC3E}">
        <p14:creationId xmlns:p14="http://schemas.microsoft.com/office/powerpoint/2010/main" val="40506368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Locus of Control</a:t>
            </a:r>
            <a:endParaRPr lang="en-GB" dirty="0"/>
          </a:p>
        </p:txBody>
      </p:sp>
      <p:sp>
        <p:nvSpPr>
          <p:cNvPr id="3" name="Content Placeholder 2"/>
          <p:cNvSpPr>
            <a:spLocks noGrp="1"/>
          </p:cNvSpPr>
          <p:nvPr>
            <p:ph idx="1"/>
          </p:nvPr>
        </p:nvSpPr>
        <p:spPr/>
        <p:txBody>
          <a:bodyPr>
            <a:normAutofit fontScale="47500" lnSpcReduction="20000"/>
          </a:bodyPr>
          <a:lstStyle/>
          <a:p>
            <a:r>
              <a:rPr lang="en-GB" dirty="0"/>
              <a:t>Locus of control in social psychology refers to the extent to which individuals believe that they can control events that affect them. Understanding of the concept was developed </a:t>
            </a:r>
            <a:r>
              <a:rPr lang="en-GB" dirty="0">
                <a:solidFill>
                  <a:srgbClr val="0070C0"/>
                </a:solidFill>
              </a:rPr>
              <a:t>by Julian B. Rotter in 1954</a:t>
            </a:r>
            <a:r>
              <a:rPr lang="en-GB" dirty="0"/>
              <a:t>, and has since become an important aspect of personality studies.</a:t>
            </a:r>
          </a:p>
          <a:p>
            <a:endParaRPr lang="en-GB" dirty="0"/>
          </a:p>
          <a:p>
            <a:r>
              <a:rPr lang="en-GB" dirty="0"/>
              <a:t>Individuals with a high internal locus of control believe that events result primarily from their own </a:t>
            </a:r>
            <a:r>
              <a:rPr lang="en-GB" dirty="0" smtClean="0"/>
              <a:t>behaviour </a:t>
            </a:r>
            <a:r>
              <a:rPr lang="en-GB" dirty="0"/>
              <a:t>and actions. Those with a low internal locus of control believe that powerful others, fate, or chance primarily determine events.</a:t>
            </a:r>
          </a:p>
          <a:p>
            <a:endParaRPr lang="en-GB" dirty="0"/>
          </a:p>
          <a:p>
            <a:r>
              <a:rPr lang="en-GB" dirty="0"/>
              <a:t>Those with a high internal locus of control have better control of their </a:t>
            </a:r>
            <a:r>
              <a:rPr lang="en-GB" dirty="0" smtClean="0"/>
              <a:t>behaviour, </a:t>
            </a:r>
            <a:r>
              <a:rPr lang="en-GB" dirty="0"/>
              <a:t>tend to exhibit more political </a:t>
            </a:r>
            <a:r>
              <a:rPr lang="en-GB" dirty="0" smtClean="0"/>
              <a:t>behaviours, </a:t>
            </a:r>
            <a:r>
              <a:rPr lang="en-GB" dirty="0"/>
              <a:t>and are more likely to attempt to influence other people than those with a low external locus of control. Those with a high internal locus of control are more likely to assume that their efforts will be successful. They are more active in seeking information and knowledge concerning their situation.</a:t>
            </a:r>
          </a:p>
          <a:p>
            <a:endParaRPr lang="en-GB" dirty="0"/>
          </a:p>
          <a:p>
            <a:r>
              <a:rPr lang="en-GB" dirty="0"/>
              <a:t>One's "locus" (Latin for "place" or "location") can either be internal (meaning the person believes that they control their life) or external (meaning they believe that their environment, some higher power, or other people control their decisions and their life).</a:t>
            </a:r>
          </a:p>
        </p:txBody>
      </p:sp>
    </p:spTree>
    <p:extLst>
      <p:ext uri="{BB962C8B-B14F-4D97-AF65-F5344CB8AC3E}">
        <p14:creationId xmlns:p14="http://schemas.microsoft.com/office/powerpoint/2010/main" val="37073786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Do You Have an External or Internal Locus of Control</a:t>
            </a:r>
            <a:r>
              <a:rPr lang="en-GB" b="1" dirty="0" smtClean="0"/>
              <a:t>?</a:t>
            </a:r>
            <a:endParaRPr lang="en-GB" dirty="0"/>
          </a:p>
        </p:txBody>
      </p:sp>
      <p:sp>
        <p:nvSpPr>
          <p:cNvPr id="3" name="Content Placeholder 2"/>
          <p:cNvSpPr>
            <a:spLocks noGrp="1"/>
          </p:cNvSpPr>
          <p:nvPr>
            <p:ph idx="1"/>
          </p:nvPr>
        </p:nvSpPr>
        <p:spPr/>
        <p:txBody>
          <a:bodyPr>
            <a:normAutofit fontScale="77500" lnSpcReduction="20000"/>
          </a:bodyPr>
          <a:lstStyle/>
          <a:p>
            <a:pPr fontAlgn="base"/>
            <a:r>
              <a:rPr lang="en-GB" b="1" dirty="0"/>
              <a:t>Outlook 1</a:t>
            </a:r>
            <a:endParaRPr lang="en-GB" dirty="0"/>
          </a:p>
          <a:p>
            <a:pPr fontAlgn="base"/>
            <a:r>
              <a:rPr lang="en-GB" dirty="0"/>
              <a:t>I often feel that I have little control over my life and what happens to me.</a:t>
            </a:r>
          </a:p>
          <a:p>
            <a:pPr fontAlgn="base"/>
            <a:r>
              <a:rPr lang="en-GB" dirty="0"/>
              <a:t>People rarely get what they deserve.</a:t>
            </a:r>
          </a:p>
          <a:p>
            <a:pPr fontAlgn="base"/>
            <a:r>
              <a:rPr lang="en-GB" dirty="0"/>
              <a:t>It isn't worth setting goals or making plans because too many things can happen that are outside of my control.</a:t>
            </a:r>
          </a:p>
          <a:p>
            <a:pPr fontAlgn="base"/>
            <a:r>
              <a:rPr lang="en-GB" dirty="0"/>
              <a:t>Life is a game of chance.</a:t>
            </a:r>
          </a:p>
          <a:p>
            <a:pPr fontAlgn="base"/>
            <a:r>
              <a:rPr lang="en-GB" dirty="0"/>
              <a:t>Individuals have little influence over the events of the world.</a:t>
            </a:r>
          </a:p>
          <a:p>
            <a:pPr fontAlgn="base"/>
            <a:r>
              <a:rPr lang="en-GB" i="1" dirty="0"/>
              <a:t>If the statements above best reflect your view on life, then you probably tend to have an external locus of control.</a:t>
            </a:r>
            <a:endParaRPr lang="en-GB" dirty="0"/>
          </a:p>
          <a:p>
            <a:endParaRPr lang="en-GB" dirty="0"/>
          </a:p>
        </p:txBody>
      </p:sp>
    </p:spTree>
    <p:extLst>
      <p:ext uri="{BB962C8B-B14F-4D97-AF65-F5344CB8AC3E}">
        <p14:creationId xmlns:p14="http://schemas.microsoft.com/office/powerpoint/2010/main" val="41269981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Do You Have an External or Internal Locus of Control?</a:t>
            </a:r>
            <a:endParaRPr lang="en-GB" dirty="0"/>
          </a:p>
        </p:txBody>
      </p:sp>
      <p:sp>
        <p:nvSpPr>
          <p:cNvPr id="3" name="Content Placeholder 2"/>
          <p:cNvSpPr>
            <a:spLocks noGrp="1"/>
          </p:cNvSpPr>
          <p:nvPr>
            <p:ph idx="1"/>
          </p:nvPr>
        </p:nvSpPr>
        <p:spPr/>
        <p:txBody>
          <a:bodyPr>
            <a:normAutofit fontScale="77500" lnSpcReduction="20000"/>
          </a:bodyPr>
          <a:lstStyle/>
          <a:p>
            <a:pPr fontAlgn="base"/>
            <a:r>
              <a:rPr lang="en-GB" b="1" dirty="0"/>
              <a:t>Outlook 2</a:t>
            </a:r>
            <a:endParaRPr lang="en-GB" dirty="0"/>
          </a:p>
          <a:p>
            <a:pPr fontAlgn="base"/>
            <a:r>
              <a:rPr lang="en-GB" dirty="0"/>
              <a:t>If you work hard and commit yourself to a goal, you can achieve anything.</a:t>
            </a:r>
          </a:p>
          <a:p>
            <a:pPr fontAlgn="base"/>
            <a:r>
              <a:rPr lang="en-GB" dirty="0"/>
              <a:t>There is no such thing as fate or destiny.</a:t>
            </a:r>
          </a:p>
          <a:p>
            <a:pPr fontAlgn="base"/>
            <a:r>
              <a:rPr lang="en-GB" dirty="0"/>
              <a:t>If you study hard and are well-prepared, you can do well on exams.</a:t>
            </a:r>
          </a:p>
          <a:p>
            <a:pPr fontAlgn="base"/>
            <a:r>
              <a:rPr lang="en-GB" dirty="0"/>
              <a:t> Luck has little to do with success; it's mostly a matter of dedication and effort.</a:t>
            </a:r>
          </a:p>
          <a:p>
            <a:pPr fontAlgn="base"/>
            <a:r>
              <a:rPr lang="en-GB" dirty="0"/>
              <a:t>In the long run, people tend to get what they deserve in life.</a:t>
            </a:r>
          </a:p>
          <a:p>
            <a:pPr fontAlgn="base"/>
            <a:r>
              <a:rPr lang="en-GB" i="1" dirty="0"/>
              <a:t>If the statements above best reflect your outlook on life, then you most likely have an internal locus of control.</a:t>
            </a:r>
            <a:endParaRPr lang="en-GB" dirty="0"/>
          </a:p>
          <a:p>
            <a:endParaRPr lang="en-GB" dirty="0"/>
          </a:p>
        </p:txBody>
      </p:sp>
    </p:spTree>
    <p:extLst>
      <p:ext uri="{BB962C8B-B14F-4D97-AF65-F5344CB8AC3E}">
        <p14:creationId xmlns:p14="http://schemas.microsoft.com/office/powerpoint/2010/main" val="5215460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Is one bad or good.</a:t>
            </a:r>
            <a:endParaRPr lang="en-GB" dirty="0"/>
          </a:p>
        </p:txBody>
      </p:sp>
      <p:sp>
        <p:nvSpPr>
          <p:cNvPr id="3" name="Content Placeholder 2"/>
          <p:cNvSpPr>
            <a:spLocks noGrp="1"/>
          </p:cNvSpPr>
          <p:nvPr>
            <p:ph idx="1"/>
          </p:nvPr>
        </p:nvSpPr>
        <p:spPr/>
        <p:txBody>
          <a:bodyPr/>
          <a:lstStyle/>
          <a:p>
            <a:r>
              <a:rPr lang="en-GB" dirty="0" smtClean="0"/>
              <a:t>A person who has not succeeded in sport with a high internal locus of control may feel they have failed when it may be just physiology.</a:t>
            </a:r>
            <a:endParaRPr lang="en-GB" dirty="0"/>
          </a:p>
        </p:txBody>
      </p:sp>
    </p:spTree>
    <p:extLst>
      <p:ext uri="{BB962C8B-B14F-4D97-AF65-F5344CB8AC3E}">
        <p14:creationId xmlns:p14="http://schemas.microsoft.com/office/powerpoint/2010/main" val="11285187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Those with an internal locus of control</a:t>
            </a:r>
            <a:r>
              <a:rPr lang="en-GB" b="1" dirty="0" smtClean="0"/>
              <a:t>:</a:t>
            </a:r>
            <a:endParaRPr lang="en-GB" dirty="0"/>
          </a:p>
        </p:txBody>
      </p:sp>
      <p:sp>
        <p:nvSpPr>
          <p:cNvPr id="3" name="Content Placeholder 2"/>
          <p:cNvSpPr>
            <a:spLocks noGrp="1"/>
          </p:cNvSpPr>
          <p:nvPr>
            <p:ph idx="1"/>
          </p:nvPr>
        </p:nvSpPr>
        <p:spPr/>
        <p:txBody>
          <a:bodyPr>
            <a:normAutofit/>
          </a:bodyPr>
          <a:lstStyle/>
          <a:p>
            <a:pPr fontAlgn="base"/>
            <a:r>
              <a:rPr lang="en-GB" dirty="0"/>
              <a:t>Feel confident in the face of challenges</a:t>
            </a:r>
          </a:p>
          <a:p>
            <a:pPr fontAlgn="base"/>
            <a:r>
              <a:rPr lang="en-GB" dirty="0"/>
              <a:t>Tend to be physically healthier</a:t>
            </a:r>
          </a:p>
          <a:p>
            <a:pPr fontAlgn="base"/>
            <a:r>
              <a:rPr lang="en-GB" dirty="0"/>
              <a:t>Report being happier and more independent</a:t>
            </a:r>
          </a:p>
          <a:p>
            <a:pPr fontAlgn="base"/>
            <a:r>
              <a:rPr lang="en-GB" dirty="0"/>
              <a:t>Often achieve greater success in the </a:t>
            </a:r>
            <a:r>
              <a:rPr lang="en-GB" dirty="0" smtClean="0"/>
              <a:t>workplace</a:t>
            </a:r>
          </a:p>
          <a:p>
            <a:pPr fontAlgn="base"/>
            <a:endParaRPr lang="en-GB" dirty="0"/>
          </a:p>
          <a:p>
            <a:pPr marL="0" indent="0">
              <a:buNone/>
            </a:pPr>
            <a:r>
              <a:rPr lang="en-GB" sz="1600" dirty="0" smtClean="0"/>
              <a:t>Internal </a:t>
            </a:r>
            <a:r>
              <a:rPr lang="en-GB" sz="1600" dirty="0"/>
              <a:t>locus of control is often used synonymously with "self-determination" and "personal agency." Research has suggested that men tend to have a higher internal locus of control than women and that locus of control tends to become more internal as people grow older. Experts have found that, in general, people with an internal locus of control tend to be better off.</a:t>
            </a:r>
          </a:p>
        </p:txBody>
      </p:sp>
    </p:spTree>
    <p:extLst>
      <p:ext uri="{BB962C8B-B14F-4D97-AF65-F5344CB8AC3E}">
        <p14:creationId xmlns:p14="http://schemas.microsoft.com/office/powerpoint/2010/main" val="16240782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Those with an external locus of control</a:t>
            </a:r>
            <a:r>
              <a:rPr lang="en-GB" b="1" dirty="0" smtClean="0"/>
              <a:t>:</a:t>
            </a:r>
            <a:endParaRPr lang="en-GB" dirty="0"/>
          </a:p>
        </p:txBody>
      </p:sp>
      <p:sp>
        <p:nvSpPr>
          <p:cNvPr id="3" name="Content Placeholder 2"/>
          <p:cNvSpPr>
            <a:spLocks noGrp="1"/>
          </p:cNvSpPr>
          <p:nvPr>
            <p:ph idx="1"/>
          </p:nvPr>
        </p:nvSpPr>
        <p:spPr/>
        <p:txBody>
          <a:bodyPr/>
          <a:lstStyle/>
          <a:p>
            <a:pPr fontAlgn="base"/>
            <a:r>
              <a:rPr lang="en-GB" dirty="0"/>
              <a:t>Blame outside forces for their circumstances</a:t>
            </a:r>
          </a:p>
          <a:p>
            <a:pPr fontAlgn="base"/>
            <a:r>
              <a:rPr lang="en-GB" dirty="0"/>
              <a:t>Often credit luck or chance for any successes</a:t>
            </a:r>
          </a:p>
          <a:p>
            <a:pPr fontAlgn="base"/>
            <a:r>
              <a:rPr lang="en-GB" dirty="0"/>
              <a:t>Don't believe that they can change their situation through their own efforts</a:t>
            </a:r>
          </a:p>
          <a:p>
            <a:pPr fontAlgn="base"/>
            <a:r>
              <a:rPr lang="en-GB" dirty="0"/>
              <a:t>Frequently feel hopeless or powerless in the face of difficult situations</a:t>
            </a:r>
          </a:p>
          <a:p>
            <a:pPr fontAlgn="base"/>
            <a:r>
              <a:rPr lang="en-GB" dirty="0"/>
              <a:t>Are more prone to experiencing learned helplessness</a:t>
            </a:r>
          </a:p>
          <a:p>
            <a:endParaRPr lang="en-GB" dirty="0"/>
          </a:p>
        </p:txBody>
      </p:sp>
    </p:spTree>
    <p:extLst>
      <p:ext uri="{BB962C8B-B14F-4D97-AF65-F5344CB8AC3E}">
        <p14:creationId xmlns:p14="http://schemas.microsoft.com/office/powerpoint/2010/main" val="6616029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Change</a:t>
            </a:r>
            <a:endParaRPr lang="en-GB" dirty="0"/>
          </a:p>
        </p:txBody>
      </p:sp>
      <p:sp>
        <p:nvSpPr>
          <p:cNvPr id="3" name="Content Placeholder 2"/>
          <p:cNvSpPr>
            <a:spLocks noGrp="1"/>
          </p:cNvSpPr>
          <p:nvPr>
            <p:ph idx="1"/>
          </p:nvPr>
        </p:nvSpPr>
        <p:spPr/>
        <p:txBody>
          <a:bodyPr/>
          <a:lstStyle/>
          <a:p>
            <a:r>
              <a:rPr lang="en-GB" dirty="0"/>
              <a:t>How social influence research helps us to understand social change; the role of minority influence in social change</a:t>
            </a:r>
          </a:p>
          <a:p>
            <a:endParaRPr lang="en-GB" dirty="0"/>
          </a:p>
        </p:txBody>
      </p:sp>
    </p:spTree>
    <p:extLst>
      <p:ext uri="{BB962C8B-B14F-4D97-AF65-F5344CB8AC3E}">
        <p14:creationId xmlns:p14="http://schemas.microsoft.com/office/powerpoint/2010/main" val="10314808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Research into minority influence</a:t>
            </a:r>
            <a:endParaRPr lang="en-GB" dirty="0"/>
          </a:p>
        </p:txBody>
      </p:sp>
      <p:sp>
        <p:nvSpPr>
          <p:cNvPr id="3" name="Content Placeholder 2"/>
          <p:cNvSpPr>
            <a:spLocks noGrp="1"/>
          </p:cNvSpPr>
          <p:nvPr>
            <p:ph idx="1"/>
          </p:nvPr>
        </p:nvSpPr>
        <p:spPr/>
        <p:txBody>
          <a:bodyPr>
            <a:normAutofit fontScale="70000" lnSpcReduction="20000"/>
          </a:bodyPr>
          <a:lstStyle/>
          <a:p>
            <a:r>
              <a:rPr lang="en-GB" b="1" dirty="0"/>
              <a:t>Moscovici et al (1969)</a:t>
            </a:r>
            <a:br>
              <a:rPr lang="en-GB" b="1" dirty="0"/>
            </a:br>
            <a:r>
              <a:rPr lang="en-GB" dirty="0"/>
              <a:t>Moscovici investigated whether or not a consistent minority could influence a majority to give an incorrect answer in a visual perception task. Groups of 6 participants were asked to estimate the colour of 36 slides. All of the slides were blue, but of varying shades, and 2 of the participants were confederates of the experimenter. There were two conditions: in the consistent condition the 2 confederates consistently stated that the slides were green not blue; and in the inconsistent condition they stated the slides were green on 24 of the 36 trials, and blue on the other 12 trials. Participants in the consistent condition conformed to the minority on 8.4% of the trials (compared with 1.3% in the inconsistent condition), and 32% of participants conformed at least once. This shows that a consistent minority can influence members of a majority to make an incorrect judgement</a:t>
            </a:r>
            <a:r>
              <a:rPr lang="en-GB" dirty="0" smtClean="0"/>
              <a:t>.</a:t>
            </a:r>
          </a:p>
          <a:p>
            <a:r>
              <a:rPr lang="en-GB" b="1" dirty="0">
                <a:hlinkClick r:id="rId2"/>
              </a:rPr>
              <a:t>Moscovici et al (1969)</a:t>
            </a:r>
            <a:endParaRPr lang="en-GB" dirty="0"/>
          </a:p>
        </p:txBody>
      </p:sp>
    </p:spTree>
    <p:extLst>
      <p:ext uri="{BB962C8B-B14F-4D97-AF65-F5344CB8AC3E}">
        <p14:creationId xmlns:p14="http://schemas.microsoft.com/office/powerpoint/2010/main" val="17035533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Behavioural styles of influential minorities</a:t>
            </a:r>
            <a:endParaRPr lang="en-GB" dirty="0"/>
          </a:p>
        </p:txBody>
      </p:sp>
      <p:sp>
        <p:nvSpPr>
          <p:cNvPr id="3" name="Content Placeholder 2"/>
          <p:cNvSpPr>
            <a:spLocks noGrp="1"/>
          </p:cNvSpPr>
          <p:nvPr>
            <p:ph idx="1"/>
          </p:nvPr>
        </p:nvSpPr>
        <p:spPr/>
        <p:txBody>
          <a:bodyPr>
            <a:normAutofit fontScale="55000" lnSpcReduction="20000"/>
          </a:bodyPr>
          <a:lstStyle/>
          <a:p>
            <a:pPr marL="0" indent="0">
              <a:buNone/>
            </a:pPr>
            <a:r>
              <a:rPr lang="en-GB" dirty="0" smtClean="0"/>
              <a:t>According </a:t>
            </a:r>
            <a:r>
              <a:rPr lang="en-GB" dirty="0"/>
              <a:t>to </a:t>
            </a:r>
            <a:r>
              <a:rPr lang="en-GB" dirty="0" err="1"/>
              <a:t>Moscovici</a:t>
            </a:r>
            <a:r>
              <a:rPr lang="en-GB" dirty="0"/>
              <a:t> </a:t>
            </a:r>
            <a:r>
              <a:rPr lang="en-GB" dirty="0" smtClean="0"/>
              <a:t>et al </a:t>
            </a:r>
            <a:r>
              <a:rPr lang="en-GB" dirty="0" smtClean="0"/>
              <a:t>(1969) </a:t>
            </a:r>
            <a:r>
              <a:rPr lang="en-GB" dirty="0" smtClean="0"/>
              <a:t>an </a:t>
            </a:r>
            <a:r>
              <a:rPr lang="en-GB" dirty="0"/>
              <a:t>influential minority must possess several behavioural characteristics if it is to succeed in creating social change. These include consistency, commitment and persuasiveness.</a:t>
            </a:r>
            <a:br>
              <a:rPr lang="en-GB" dirty="0"/>
            </a:br>
            <a:endParaRPr lang="en-GB" dirty="0"/>
          </a:p>
          <a:p>
            <a:r>
              <a:rPr lang="en-GB" b="1" i="1" u="sng" dirty="0"/>
              <a:t>Consistency</a:t>
            </a:r>
            <a:r>
              <a:rPr lang="en-GB" dirty="0"/>
              <a:t>. This characteristic can be seen in </a:t>
            </a:r>
            <a:r>
              <a:rPr lang="en-GB" dirty="0" err="1" smtClean="0"/>
              <a:t>Moscovici’s</a:t>
            </a:r>
            <a:r>
              <a:rPr lang="en-GB" dirty="0" smtClean="0"/>
              <a:t> </a:t>
            </a:r>
            <a:r>
              <a:rPr lang="en-GB" dirty="0"/>
              <a:t>(1985) research into minority influence in which the consistent minority was almost eight times more successful than the inconsistent one.</a:t>
            </a:r>
          </a:p>
          <a:p>
            <a:r>
              <a:rPr lang="en-GB" b="1" i="1" u="sng" dirty="0"/>
              <a:t>Commitment</a:t>
            </a:r>
            <a:r>
              <a:rPr lang="en-GB" dirty="0"/>
              <a:t>. A committed minority shows the majority just how much it believes in its cause. The Suffragettes, for example, committed many public acts of protest and many members were arrested on many occasions, showing that they were committed to the cause of female equality to the point that they were willing to accept criminal records and imprisonment.</a:t>
            </a:r>
          </a:p>
          <a:p>
            <a:r>
              <a:rPr lang="en-GB" b="1" i="1" u="sng" dirty="0"/>
              <a:t>Persuasiveness</a:t>
            </a:r>
            <a:r>
              <a:rPr lang="en-GB" dirty="0"/>
              <a:t>. The ability to put across a persuasive argument that makes sense. If a majority member is to convert to the minority viewpoint, then they must believe and internalise the argument so that it becomes their own. Public speeches and intelligent use of language are examples of persuasive techniques.</a:t>
            </a:r>
          </a:p>
          <a:p>
            <a:endParaRPr lang="en-GB" dirty="0"/>
          </a:p>
        </p:txBody>
      </p:sp>
    </p:spTree>
    <p:extLst>
      <p:ext uri="{BB962C8B-B14F-4D97-AF65-F5344CB8AC3E}">
        <p14:creationId xmlns:p14="http://schemas.microsoft.com/office/powerpoint/2010/main" val="27893558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The power of minority influence</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dirty="0"/>
              <a:t/>
            </a:r>
            <a:br>
              <a:rPr lang="en-GB" dirty="0"/>
            </a:br>
            <a:r>
              <a:rPr lang="en-GB" dirty="0"/>
              <a:t>Minorities are essential to change in society. If minorities did not exist and were not influential then we would simply go along with the majority all the time, and there would never be any change in society, no new ideas (innovation) would enter our culture, no </a:t>
            </a:r>
            <a:r>
              <a:rPr lang="en-GB" dirty="0" smtClean="0"/>
              <a:t>unfairness </a:t>
            </a:r>
            <a:r>
              <a:rPr lang="en-GB" dirty="0"/>
              <a:t>would be challenged, and society would never improve. There are many examples in history of minority influence leading to social change (e.g. the Suffragettes, civil rights movements in the USA, Nelson Mandela and the end of apartheid in South Africa, and many more), and even a lone dissenter can be a catalyst for social change (Rosa </a:t>
            </a:r>
            <a:r>
              <a:rPr lang="en-GB" dirty="0" err="1"/>
              <a:t>Parkes</a:t>
            </a:r>
            <a:r>
              <a:rPr lang="en-GB" dirty="0"/>
              <a:t> for example). Even when a minority is wrong it can have an important influence in creating productive thinking among majority members of a society and social change can result (Nemeth, 1986). An example of a ‘wrong’ minority is a group that uses terrorism to get its message heard. Although the terrorist group may be dismissed as extremist and evil, its message gets heard by many and inequalities or injustices may be addressed by the majority</a:t>
            </a:r>
            <a:r>
              <a:rPr lang="en-GB" dirty="0" smtClean="0"/>
              <a:t>.</a:t>
            </a:r>
          </a:p>
          <a:p>
            <a:pPr marL="0" indent="0">
              <a:buNone/>
            </a:pPr>
            <a:r>
              <a:rPr lang="en-GB" b="1" dirty="0" smtClean="0"/>
              <a:t>THE TIPPING POINT</a:t>
            </a:r>
            <a:endParaRPr lang="en-GB" b="1" dirty="0"/>
          </a:p>
        </p:txBody>
      </p:sp>
    </p:spTree>
    <p:extLst>
      <p:ext uri="{BB962C8B-B14F-4D97-AF65-F5344CB8AC3E}">
        <p14:creationId xmlns:p14="http://schemas.microsoft.com/office/powerpoint/2010/main" val="21738515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Why do people yield to minority influence?</a:t>
            </a:r>
            <a:endParaRPr lang="en-GB" dirty="0"/>
          </a:p>
        </p:txBody>
      </p:sp>
      <p:sp>
        <p:nvSpPr>
          <p:cNvPr id="3" name="Content Placeholder 2"/>
          <p:cNvSpPr>
            <a:spLocks noGrp="1"/>
          </p:cNvSpPr>
          <p:nvPr>
            <p:ph idx="1"/>
          </p:nvPr>
        </p:nvSpPr>
        <p:spPr/>
        <p:txBody>
          <a:bodyPr>
            <a:normAutofit fontScale="47500" lnSpcReduction="20000"/>
          </a:bodyPr>
          <a:lstStyle/>
          <a:p>
            <a:pPr marL="0" indent="0">
              <a:buNone/>
            </a:pPr>
            <a:r>
              <a:rPr lang="en-GB" b="1" dirty="0" smtClean="0"/>
              <a:t>The </a:t>
            </a:r>
            <a:r>
              <a:rPr lang="en-GB" b="1" dirty="0"/>
              <a:t>snowball effect</a:t>
            </a:r>
            <a:br>
              <a:rPr lang="en-GB" b="1" dirty="0"/>
            </a:br>
            <a:r>
              <a:rPr lang="en-GB" dirty="0"/>
              <a:t>The snowball effect (Van </a:t>
            </a:r>
            <a:r>
              <a:rPr lang="en-GB" dirty="0" err="1"/>
              <a:t>Avermaet</a:t>
            </a:r>
            <a:r>
              <a:rPr lang="en-GB" dirty="0"/>
              <a:t>, 1996) describes one way in which minorities convert majorities. Members of the majority slowly move towards the minority, and as the minority grows in size it gradually picks up momentum so that more and more majority members convert to the minority opinion. Eventually the minority grows into a snowball so large that it becomes the majority.</a:t>
            </a:r>
            <a:br>
              <a:rPr lang="en-GB" dirty="0"/>
            </a:br>
            <a:r>
              <a:rPr lang="en-GB" b="1" dirty="0"/>
              <a:t/>
            </a:r>
            <a:br>
              <a:rPr lang="en-GB" b="1" dirty="0"/>
            </a:br>
            <a:r>
              <a:rPr lang="en-GB" b="1" dirty="0"/>
              <a:t>In-groups and out-groups</a:t>
            </a:r>
            <a:br>
              <a:rPr lang="en-GB" b="1" dirty="0"/>
            </a:br>
            <a:r>
              <a:rPr lang="en-GB" dirty="0"/>
              <a:t>In-group is a term used to describe people like us, and an out-group consists of people that do not share the same characteristics as us. Hogg &amp; Vaughan (1998) argue that we are most likely to be influenced by members of our in-group than we are by members of an out-group. An example might be the British government of the early 1900s who, as it consisted predominately of upper class male MPs, was more likely to listen to the message being put forward by Suffragette women if the Suffragettes were also upper class.</a:t>
            </a:r>
            <a:br>
              <a:rPr lang="en-GB" dirty="0"/>
            </a:br>
            <a:r>
              <a:rPr lang="en-GB" dirty="0"/>
              <a:t/>
            </a:r>
            <a:br>
              <a:rPr lang="en-GB" dirty="0"/>
            </a:br>
            <a:r>
              <a:rPr lang="en-GB" b="1" dirty="0"/>
              <a:t>Social </a:t>
            </a:r>
            <a:r>
              <a:rPr lang="en-GB" b="1" dirty="0" err="1"/>
              <a:t>cryptoamnesia</a:t>
            </a:r>
            <a:r>
              <a:rPr lang="en-GB" b="1" dirty="0"/>
              <a:t/>
            </a:r>
            <a:br>
              <a:rPr lang="en-GB" b="1" dirty="0"/>
            </a:br>
            <a:r>
              <a:rPr lang="en-GB" dirty="0"/>
              <a:t>When social change occurs in a society, the attitude or opinion becomes an integral part of the society’s culture, and the source of the minority influence that led to it is generally forgotten. Very few women who vote in the UK consciously thank the Suffragettes for the fact that they can vote, rather women voting is now a normal and expected part of society. This forgetting of the source of social change is called social </a:t>
            </a:r>
            <a:r>
              <a:rPr lang="en-GB" dirty="0" err="1"/>
              <a:t>cryptoamnesia</a:t>
            </a:r>
            <a:r>
              <a:rPr lang="en-GB" dirty="0"/>
              <a:t> (Perez et al, 1995).</a:t>
            </a:r>
          </a:p>
        </p:txBody>
      </p:sp>
    </p:spTree>
    <p:extLst>
      <p:ext uri="{BB962C8B-B14F-4D97-AF65-F5344CB8AC3E}">
        <p14:creationId xmlns:p14="http://schemas.microsoft.com/office/powerpoint/2010/main" val="19524663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How do minorities become majorities?</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When </a:t>
            </a:r>
            <a:r>
              <a:rPr lang="en-GB" dirty="0"/>
              <a:t>a minority has an effective message, it creates conflict in the minds of the majority.</a:t>
            </a:r>
          </a:p>
          <a:p>
            <a:r>
              <a:rPr lang="en-GB" dirty="0"/>
              <a:t>The majority are forced to examine the minority message, and may internalise it.</a:t>
            </a:r>
          </a:p>
          <a:p>
            <a:r>
              <a:rPr lang="en-GB" dirty="0"/>
              <a:t>When the message is internalised by majority members, they are said to have been converted.</a:t>
            </a:r>
          </a:p>
          <a:p>
            <a:r>
              <a:rPr lang="en-GB" dirty="0"/>
              <a:t>The message is then passed on to many other majority members through the snowball effect until the minority becomes the majority.</a:t>
            </a:r>
          </a:p>
          <a:p>
            <a:r>
              <a:rPr lang="en-GB" dirty="0"/>
              <a:t>In time, the source of the message is forgotten and all that remains is the new social norm. This is called social </a:t>
            </a:r>
            <a:r>
              <a:rPr lang="en-GB" dirty="0" err="1"/>
              <a:t>cryptoamnseia</a:t>
            </a:r>
            <a:r>
              <a:rPr lang="en-GB" dirty="0"/>
              <a:t> (Perez et al, 1995)</a:t>
            </a:r>
          </a:p>
          <a:p>
            <a:endParaRPr lang="en-GB" dirty="0"/>
          </a:p>
        </p:txBody>
      </p:sp>
    </p:spTree>
    <p:extLst>
      <p:ext uri="{BB962C8B-B14F-4D97-AF65-F5344CB8AC3E}">
        <p14:creationId xmlns:p14="http://schemas.microsoft.com/office/powerpoint/2010/main" val="5773667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Examples of minority influence leading to social change</a:t>
            </a:r>
            <a:endParaRPr lang="en-GB" dirty="0"/>
          </a:p>
        </p:txBody>
      </p:sp>
      <p:sp>
        <p:nvSpPr>
          <p:cNvPr id="3" name="Content Placeholder 2"/>
          <p:cNvSpPr>
            <a:spLocks noGrp="1"/>
          </p:cNvSpPr>
          <p:nvPr>
            <p:ph idx="1"/>
          </p:nvPr>
        </p:nvSpPr>
        <p:spPr>
          <a:xfrm>
            <a:off x="457200" y="1600200"/>
            <a:ext cx="8229600" cy="4565103"/>
          </a:xfrm>
        </p:spPr>
        <p:txBody>
          <a:bodyPr>
            <a:normAutofit fontScale="85000" lnSpcReduction="10000"/>
          </a:bodyPr>
          <a:lstStyle/>
          <a:p>
            <a:pPr marL="0" indent="0">
              <a:buNone/>
            </a:pPr>
            <a:r>
              <a:rPr lang="en-GB" b="1" dirty="0" smtClean="0"/>
              <a:t>Anti-apartheid </a:t>
            </a:r>
            <a:r>
              <a:rPr lang="en-GB" b="1" dirty="0"/>
              <a:t>in South Africa</a:t>
            </a:r>
            <a:br>
              <a:rPr lang="en-GB" b="1" dirty="0"/>
            </a:br>
            <a:r>
              <a:rPr lang="en-GB" dirty="0"/>
              <a:t>Many years of discrimination against black South Africans by the white government was ultimately ended by the actions of the African National Congress led by Nelson Mandela. The ANC used many techniques to get their message across in a consistent, persuasive and committed way. Nelson Mandela famously showed his own level of commitment to ending apartheid by leading the ANC when he knew he could be imprisoned for doing so, and in fact he spent 27 years in prison as a result.</a:t>
            </a:r>
            <a:br>
              <a:rPr lang="en-GB" dirty="0"/>
            </a:br>
            <a:r>
              <a:rPr lang="en-GB" dirty="0"/>
              <a:t/>
            </a:r>
            <a:br>
              <a:rPr lang="en-GB" dirty="0"/>
            </a:br>
            <a:endParaRPr lang="en-GB" dirty="0"/>
          </a:p>
        </p:txBody>
      </p:sp>
    </p:spTree>
    <p:extLst>
      <p:ext uri="{BB962C8B-B14F-4D97-AF65-F5344CB8AC3E}">
        <p14:creationId xmlns:p14="http://schemas.microsoft.com/office/powerpoint/2010/main" val="2042848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Examples of minority influence leading to social change</a:t>
            </a:r>
            <a:endParaRPr lang="en-GB" dirty="0"/>
          </a:p>
        </p:txBody>
      </p:sp>
      <p:sp>
        <p:nvSpPr>
          <p:cNvPr id="3" name="Content Placeholder 2"/>
          <p:cNvSpPr>
            <a:spLocks noGrp="1"/>
          </p:cNvSpPr>
          <p:nvPr>
            <p:ph idx="1"/>
          </p:nvPr>
        </p:nvSpPr>
        <p:spPr/>
        <p:txBody>
          <a:bodyPr>
            <a:normAutofit fontScale="70000" lnSpcReduction="20000"/>
          </a:bodyPr>
          <a:lstStyle/>
          <a:p>
            <a:r>
              <a:rPr lang="en-GB" b="1" dirty="0"/>
              <a:t>The Suffragettes </a:t>
            </a:r>
            <a:r>
              <a:rPr lang="en-GB" dirty="0"/>
              <a:t/>
            </a:r>
            <a:br>
              <a:rPr lang="en-GB" dirty="0"/>
            </a:br>
            <a:r>
              <a:rPr lang="en-GB" dirty="0"/>
              <a:t>In late 19th and early 20th century Britain, members of the National Union of Women’s Suffrage Societies campaigned for women’s rights including the right to vote. The women were mostly middle class and educated so they were able to put forward a persuasive message. They showed commitment through their protests, in particular through their hunger strikes when imprisoned for their protests. In response the </a:t>
            </a:r>
            <a:r>
              <a:rPr lang="en-GB" dirty="0" err="1"/>
              <a:t>the</a:t>
            </a:r>
            <a:r>
              <a:rPr lang="en-GB" dirty="0"/>
              <a:t> hunger strikes, the government introduced the Cat and Mouse Act which meant that the women could be imprisoned until they had starved themselves long enough to be of concern to their health, at which point they were released and then </a:t>
            </a:r>
            <a:r>
              <a:rPr lang="en-GB" dirty="0" err="1"/>
              <a:t>reimprisoned</a:t>
            </a:r>
            <a:r>
              <a:rPr lang="en-GB" dirty="0"/>
              <a:t> once they had regained their strength, a process which was often repeated many times.</a:t>
            </a:r>
          </a:p>
          <a:p>
            <a:endParaRPr lang="en-GB" dirty="0"/>
          </a:p>
        </p:txBody>
      </p:sp>
    </p:spTree>
    <p:extLst>
      <p:ext uri="{BB962C8B-B14F-4D97-AF65-F5344CB8AC3E}">
        <p14:creationId xmlns:p14="http://schemas.microsoft.com/office/powerpoint/2010/main" val="26584839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FF0000"/>
                </a:solidFill>
              </a:rPr>
              <a:t>In Short</a:t>
            </a:r>
            <a:endParaRPr lang="en-GB" dirty="0">
              <a:solidFill>
                <a:srgbClr val="FF0000"/>
              </a:solidFill>
            </a:endParaRPr>
          </a:p>
        </p:txBody>
      </p:sp>
      <p:sp>
        <p:nvSpPr>
          <p:cNvPr id="3" name="Content Placeholder 2"/>
          <p:cNvSpPr>
            <a:spLocks noGrp="1"/>
          </p:cNvSpPr>
          <p:nvPr>
            <p:ph idx="1"/>
          </p:nvPr>
        </p:nvSpPr>
        <p:spPr/>
        <p:txBody>
          <a:bodyPr>
            <a:normAutofit/>
          </a:bodyPr>
          <a:lstStyle/>
          <a:p>
            <a:r>
              <a:rPr lang="en-GB" dirty="0">
                <a:solidFill>
                  <a:srgbClr val="FF0000"/>
                </a:solidFill>
              </a:rPr>
              <a:t>Moscovici et al </a:t>
            </a:r>
            <a:r>
              <a:rPr lang="en-GB" dirty="0" smtClean="0">
                <a:solidFill>
                  <a:srgbClr val="FF0000"/>
                </a:solidFill>
              </a:rPr>
              <a:t>– slides - </a:t>
            </a:r>
            <a:r>
              <a:rPr lang="en-GB" dirty="0">
                <a:solidFill>
                  <a:srgbClr val="FF0000"/>
                </a:solidFill>
              </a:rPr>
              <a:t>6 with 2 confederates - shows that a consistent minority can influence members of a majority to make an incorrect judgement.</a:t>
            </a:r>
          </a:p>
          <a:p>
            <a:r>
              <a:rPr lang="en-GB" dirty="0">
                <a:solidFill>
                  <a:srgbClr val="FF0000"/>
                </a:solidFill>
              </a:rPr>
              <a:t>Consistency, commitment and persuasiveness</a:t>
            </a:r>
          </a:p>
          <a:p>
            <a:r>
              <a:rPr lang="en-GB" dirty="0">
                <a:solidFill>
                  <a:srgbClr val="FF0000"/>
                </a:solidFill>
              </a:rPr>
              <a:t>Internalisation, Snowball effect, In-groups and out-groups, Social </a:t>
            </a:r>
            <a:r>
              <a:rPr lang="en-GB" dirty="0" err="1">
                <a:solidFill>
                  <a:srgbClr val="FF0000"/>
                </a:solidFill>
              </a:rPr>
              <a:t>cryptoamnesia</a:t>
            </a:r>
            <a:r>
              <a:rPr lang="en-GB" dirty="0">
                <a:solidFill>
                  <a:srgbClr val="FF0000"/>
                </a:solidFill>
              </a:rPr>
              <a:t> (Perez).</a:t>
            </a:r>
          </a:p>
        </p:txBody>
      </p:sp>
    </p:spTree>
    <p:extLst>
      <p:ext uri="{BB962C8B-B14F-4D97-AF65-F5344CB8AC3E}">
        <p14:creationId xmlns:p14="http://schemas.microsoft.com/office/powerpoint/2010/main" val="14043717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normAutofit/>
          </a:bodyPr>
          <a:lstStyle/>
          <a:p>
            <a:pPr marL="0" indent="0">
              <a:buNone/>
            </a:pPr>
            <a:r>
              <a:rPr lang="en-GB" b="1" dirty="0"/>
              <a:t>A Level exam tips</a:t>
            </a:r>
            <a:br>
              <a:rPr lang="en-GB" b="1" dirty="0"/>
            </a:br>
            <a:r>
              <a:rPr lang="en-GB" b="1" dirty="0"/>
              <a:t>Answering exam questions (PSYA2 AQA A specification)</a:t>
            </a:r>
            <a:br>
              <a:rPr lang="en-GB" b="1" dirty="0"/>
            </a:br>
            <a:r>
              <a:rPr lang="en-GB" b="1" i="1" dirty="0"/>
              <a:t>What are the implications for social change of research into social influence? (6 marks)</a:t>
            </a:r>
            <a:r>
              <a:rPr lang="en-GB" dirty="0"/>
              <a:t/>
            </a:r>
            <a:br>
              <a:rPr lang="en-GB" dirty="0"/>
            </a:br>
            <a:endParaRPr lang="en-GB" dirty="0"/>
          </a:p>
        </p:txBody>
      </p:sp>
    </p:spTree>
    <p:extLst>
      <p:ext uri="{BB962C8B-B14F-4D97-AF65-F5344CB8AC3E}">
        <p14:creationId xmlns:p14="http://schemas.microsoft.com/office/powerpoint/2010/main" val="12247856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pPr marL="0" indent="0">
              <a:buNone/>
            </a:pPr>
            <a:r>
              <a:rPr lang="en-GB" dirty="0"/>
              <a:t>6 AO1 marks. Define social change. Discuss minority influence by outlining Moscovici’s colour perception experiment. State the characteristics required for a minority to be effective. Explain the snowball effect and social crypto amnesia. Link what you have discussed to real examples of social change.</a:t>
            </a:r>
          </a:p>
          <a:p>
            <a:endParaRPr lang="en-GB" dirty="0"/>
          </a:p>
          <a:p>
            <a:endParaRPr lang="en-GB" dirty="0"/>
          </a:p>
        </p:txBody>
      </p:sp>
    </p:spTree>
    <p:extLst>
      <p:ext uri="{BB962C8B-B14F-4D97-AF65-F5344CB8AC3E}">
        <p14:creationId xmlns:p14="http://schemas.microsoft.com/office/powerpoint/2010/main" val="8176310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8897</TotalTime>
  <Words>978</Words>
  <Application>Microsoft Office PowerPoint</Application>
  <PresentationFormat>On-screen Show (4:3)</PresentationFormat>
  <Paragraphs>79</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Social influence in everyday life</vt:lpstr>
      <vt:lpstr>Syllabus</vt:lpstr>
      <vt:lpstr>locus of control</vt:lpstr>
      <vt:lpstr>Locus of Control</vt:lpstr>
      <vt:lpstr>Do You Have an External or Internal Locus of Control?</vt:lpstr>
      <vt:lpstr>Do You Have an External or Internal Locus of Control?</vt:lpstr>
      <vt:lpstr>Is one bad or good.</vt:lpstr>
      <vt:lpstr>Those with an internal locus of control:</vt:lpstr>
      <vt:lpstr>Those with an external locus of control:</vt:lpstr>
      <vt:lpstr>Social Change</vt:lpstr>
      <vt:lpstr>Research into minority influence</vt:lpstr>
      <vt:lpstr>Behavioural styles of influential minorities</vt:lpstr>
      <vt:lpstr>The power of minority influence</vt:lpstr>
      <vt:lpstr>Why do people yield to minority influence?</vt:lpstr>
      <vt:lpstr>How do minorities become majorities?</vt:lpstr>
      <vt:lpstr>Examples of minority influence leading to social change</vt:lpstr>
      <vt:lpstr>Examples of minority influence leading to social change</vt:lpstr>
      <vt:lpstr>In Short</vt:lpstr>
      <vt:lpstr>Question</vt:lpstr>
      <vt:lpstr>Answer</vt:lpstr>
    </vt:vector>
  </TitlesOfParts>
  <Company>Kelly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influence in everyday life</dc:title>
  <dc:creator>Stanyer, Richard  (Staff)</dc:creator>
  <cp:lastModifiedBy>Stanyer, Richard  (Staff)</cp:lastModifiedBy>
  <cp:revision>24</cp:revision>
  <dcterms:created xsi:type="dcterms:W3CDTF">2015-02-17T07:43:07Z</dcterms:created>
  <dcterms:modified xsi:type="dcterms:W3CDTF">2015-02-27T10:46:39Z</dcterms:modified>
</cp:coreProperties>
</file>